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2"/>
  </p:notesMasterIdLst>
  <p:sldIdLst>
    <p:sldId id="256" r:id="rId2"/>
    <p:sldId id="268" r:id="rId3"/>
    <p:sldId id="270" r:id="rId4"/>
    <p:sldId id="271" r:id="rId5"/>
    <p:sldId id="272" r:id="rId6"/>
    <p:sldId id="289" r:id="rId7"/>
    <p:sldId id="273" r:id="rId8"/>
    <p:sldId id="259" r:id="rId9"/>
    <p:sldId id="260" r:id="rId10"/>
    <p:sldId id="261" r:id="rId11"/>
    <p:sldId id="262" r:id="rId12"/>
    <p:sldId id="283" r:id="rId13"/>
    <p:sldId id="276" r:id="rId14"/>
    <p:sldId id="264" r:id="rId15"/>
    <p:sldId id="274" r:id="rId16"/>
    <p:sldId id="266" r:id="rId17"/>
    <p:sldId id="275" r:id="rId18"/>
    <p:sldId id="290" r:id="rId19"/>
    <p:sldId id="263" r:id="rId20"/>
    <p:sldId id="284" r:id="rId21"/>
    <p:sldId id="265" r:id="rId22"/>
    <p:sldId id="267" r:id="rId23"/>
    <p:sldId id="269" r:id="rId24"/>
    <p:sldId id="291" r:id="rId25"/>
    <p:sldId id="292" r:id="rId26"/>
    <p:sldId id="298" r:id="rId27"/>
    <p:sldId id="277" r:id="rId28"/>
    <p:sldId id="288" r:id="rId29"/>
    <p:sldId id="279" r:id="rId30"/>
    <p:sldId id="293" r:id="rId31"/>
    <p:sldId id="294" r:id="rId32"/>
    <p:sldId id="278" r:id="rId33"/>
    <p:sldId id="295" r:id="rId34"/>
    <p:sldId id="280" r:id="rId35"/>
    <p:sldId id="281" r:id="rId36"/>
    <p:sldId id="285" r:id="rId37"/>
    <p:sldId id="282" r:id="rId38"/>
    <p:sldId id="287" r:id="rId39"/>
    <p:sldId id="297" r:id="rId40"/>
    <p:sldId id="286" r:id="rId4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60" autoAdjust="0"/>
  </p:normalViewPr>
  <p:slideViewPr>
    <p:cSldViewPr>
      <p:cViewPr varScale="1">
        <p:scale>
          <a:sx n="57" d="100"/>
          <a:sy n="57" d="100"/>
        </p:scale>
        <p:origin x="-125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0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F6F1B13-6E42-4B29-832E-6DCD9905819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8E92E2-F027-4023-AC84-F374947030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A8E95-298D-4F76-9D32-1EAFACB9D913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E7E5C7-F0B9-4D6C-80C6-BC0ABE3C19E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158745-5EA5-42BE-B170-95955A1EC4C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421620-3FF1-460D-B25E-2295CD2F472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127E08-B54E-41DF-8018-391D49868EC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C578EC-1793-4430-B5BB-EAE3D4D033F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F53376-934B-4407-8159-695C95BE5F7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F2C54F-9E13-42FD-8AA3-8B2B3D4F070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78B254-F444-4253-87FF-1042810D1C7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B70AFF-BF88-45F3-AB9A-47356711E1B5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2AA7779-8019-4D76-B298-015E56F538DA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ip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Databáze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Databázové systémy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MS </a:t>
            </a:r>
            <a:r>
              <a:rPr lang="cs-CZ" dirty="0" smtClean="0"/>
              <a:t>Access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38249-F2FC-48AD-8402-0B72AC373CB2}" type="slidenum">
              <a:rPr lang="cs-CZ"/>
              <a:pPr/>
              <a:t>10</a:t>
            </a:fld>
            <a:endParaRPr lang="cs-CZ"/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Druhy datových polí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5257800"/>
          </a:xfrm>
        </p:spPr>
        <p:txBody>
          <a:bodyPr/>
          <a:lstStyle/>
          <a:p>
            <a:r>
              <a:rPr lang="cs-CZ"/>
              <a:t>Pole tabulky/databáze mohou být, podle údaje, který obsahují, různého druhu (</a:t>
            </a:r>
            <a:r>
              <a:rPr lang="cs-CZ" b="1"/>
              <a:t>datového typu</a:t>
            </a:r>
            <a:r>
              <a:rPr lang="cs-CZ"/>
              <a:t>):</a:t>
            </a:r>
          </a:p>
          <a:p>
            <a:pPr lvl="1"/>
            <a:r>
              <a:rPr lang="cs-CZ"/>
              <a:t>Text</a:t>
            </a:r>
          </a:p>
          <a:p>
            <a:pPr lvl="1"/>
            <a:r>
              <a:rPr lang="cs-CZ"/>
              <a:t>Číslo (celé, reálné)</a:t>
            </a:r>
          </a:p>
          <a:p>
            <a:pPr lvl="2"/>
            <a:r>
              <a:rPr lang="cs-CZ"/>
              <a:t>Automatické číslo</a:t>
            </a:r>
          </a:p>
          <a:p>
            <a:pPr lvl="1"/>
            <a:r>
              <a:rPr lang="cs-CZ"/>
              <a:t>Datum</a:t>
            </a:r>
          </a:p>
          <a:p>
            <a:pPr lvl="1"/>
            <a:r>
              <a:rPr lang="cs-CZ"/>
              <a:t>Logická hodnota (ANO / NE)</a:t>
            </a:r>
          </a:p>
          <a:p>
            <a:pPr lvl="1"/>
            <a:r>
              <a:rPr lang="cs-CZ"/>
              <a:t>Memo (poznámka)</a:t>
            </a:r>
          </a:p>
          <a:p>
            <a:pPr lvl="1"/>
            <a:r>
              <a:rPr lang="cs-CZ"/>
              <a:t>Objekt OLE (např. obrázek)</a:t>
            </a:r>
          </a:p>
          <a:p>
            <a:pPr lvl="1"/>
            <a:r>
              <a:rPr lang="cs-CZ"/>
              <a:t>Hypertextový odkaz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D67CC3-A84A-4C38-BD5D-BE492F2FA78C}" type="slidenum">
              <a:rPr lang="cs-CZ"/>
              <a:pPr/>
              <a:t>11</a:t>
            </a:fld>
            <a:endParaRPr lang="cs-CZ"/>
          </a:p>
        </p:txBody>
      </p:sp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Vlastnosti pole 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r>
              <a:rPr lang="cs-CZ" sz="2800"/>
              <a:t>Pole mají definovanou určitou délku, danou počtem  znaků nebo míst u čísel, a taky formát</a:t>
            </a:r>
          </a:p>
          <a:p>
            <a:r>
              <a:rPr lang="cs-CZ" sz="2800"/>
              <a:t>Lze také definovat masku pole, tj. jak mají zadávané hodnoty vypadat (např. rodné číslo)</a:t>
            </a:r>
          </a:p>
          <a:p>
            <a:r>
              <a:rPr lang="cs-CZ" sz="2800"/>
              <a:t>S hodnotami v polích typu číslo lze provádět všechny aritmetické operace</a:t>
            </a:r>
          </a:p>
          <a:p>
            <a:r>
              <a:rPr lang="cs-CZ" sz="2800"/>
              <a:t>Hodnoty v polích typu číslo, text či datum lze uspořádat (vzestupně či sestupně)</a:t>
            </a:r>
          </a:p>
          <a:p>
            <a:r>
              <a:rPr lang="cs-CZ" sz="2800"/>
              <a:t>Pokud při výpočtu vznikne číslo, které se do pole nevejde, dojde k chybě</a:t>
            </a:r>
          </a:p>
          <a:p>
            <a:r>
              <a:rPr lang="cs-CZ" sz="2800"/>
              <a:t>Volitelná vlastnost „Nutno zadat (required) hodnotu“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54DD31-8CC6-4360-890D-143DB3694CE8}" type="slidenum">
              <a:rPr lang="cs-CZ"/>
              <a:pPr/>
              <a:t>12</a:t>
            </a:fld>
            <a:endParaRPr lang="cs-CZ"/>
          </a:p>
        </p:txBody>
      </p:sp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Vlastnosti pole 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13788" cy="5445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„</a:t>
            </a:r>
            <a:r>
              <a:rPr lang="cs-CZ" sz="2800" i="1"/>
              <a:t>Primární klíč“ </a:t>
            </a:r>
            <a:r>
              <a:rPr lang="cs-CZ" sz="2800"/>
              <a:t>– speciální vlastnost, označení nějakého jiného pole</a:t>
            </a:r>
            <a:endParaRPr lang="cs-CZ" sz="2800" i="1"/>
          </a:p>
          <a:p>
            <a:pPr lvl="1">
              <a:lnSpc>
                <a:spcPct val="90000"/>
              </a:lnSpc>
            </a:pPr>
            <a:r>
              <a:rPr lang="cs-CZ" sz="2400"/>
              <a:t>Obvykle celé kladné číslo nebo automatické číslo, jedinečné pro každý záznam v celé tabulce</a:t>
            </a:r>
          </a:p>
          <a:p>
            <a:pPr>
              <a:lnSpc>
                <a:spcPct val="90000"/>
              </a:lnSpc>
            </a:pPr>
            <a:r>
              <a:rPr lang="cs-CZ" sz="2800"/>
              <a:t>Pole mohou mít určena omezení na zadávané hodnoty (tzv. ověřovací pravidlo)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Omezovací text se vypíše, když pravidlo není splněno</a:t>
            </a:r>
          </a:p>
          <a:p>
            <a:pPr>
              <a:lnSpc>
                <a:spcPct val="90000"/>
              </a:lnSpc>
            </a:pPr>
            <a:r>
              <a:rPr lang="cs-CZ" sz="2800"/>
              <a:t>Předdefinovaná hodnota (default)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Automaticky vyplněná hodnota, uživatel ji může přepsat</a:t>
            </a:r>
          </a:p>
          <a:p>
            <a:pPr>
              <a:lnSpc>
                <a:spcPct val="90000"/>
              </a:lnSpc>
            </a:pPr>
            <a:r>
              <a:rPr lang="cs-CZ" sz="2800"/>
              <a:t>Povolení nulové délky hodnoty (prázdné políčko)</a:t>
            </a:r>
          </a:p>
          <a:p>
            <a:pPr>
              <a:lnSpc>
                <a:spcPct val="90000"/>
              </a:lnSpc>
            </a:pPr>
            <a:r>
              <a:rPr lang="cs-CZ" sz="2800"/>
              <a:t>Indexování podle pole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Pro rychlejší vyhledávaní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5B5A24-D1F2-44B5-B6C9-FDAED5BB61EC}" type="slidenum">
              <a:rPr lang="cs-CZ"/>
              <a:pPr/>
              <a:t>13</a:t>
            </a:fld>
            <a:endParaRPr lang="cs-CZ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50863"/>
            <a:ext cx="8207375" cy="575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10F442-ECC0-4445-9469-3764868B2B1D}" type="slidenum">
              <a:rPr lang="cs-CZ"/>
              <a:pPr/>
              <a:t>14</a:t>
            </a:fld>
            <a:endParaRPr lang="cs-CZ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Relace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Databáze jsou tvořeny jednotlivými tabulkami, vztahujícími se k určitému předmětu (osobě, činnosti)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V DB knihovny je např. vhodné mít tabulky pro knihy, autory, apod.</a:t>
            </a:r>
          </a:p>
          <a:p>
            <a:pPr>
              <a:lnSpc>
                <a:spcPct val="90000"/>
              </a:lnSpc>
            </a:pPr>
            <a:r>
              <a:rPr lang="cs-CZ" sz="2800"/>
              <a:t>Tabulky jsou mezi sebou propojeny přes určitá pole, tomuto propojení se říká </a:t>
            </a:r>
            <a:r>
              <a:rPr lang="cs-CZ" sz="2800" b="1"/>
              <a:t>relace</a:t>
            </a:r>
          </a:p>
          <a:p>
            <a:pPr>
              <a:lnSpc>
                <a:spcPct val="90000"/>
              </a:lnSpc>
            </a:pPr>
            <a:r>
              <a:rPr lang="cs-CZ" sz="2800"/>
              <a:t>Relace zpřehledňuje databázi, zabraňuje vícenásobnému zadávání stejných údajů</a:t>
            </a:r>
          </a:p>
          <a:p>
            <a:pPr>
              <a:lnSpc>
                <a:spcPct val="90000"/>
              </a:lnSpc>
            </a:pPr>
            <a:r>
              <a:rPr lang="cs-CZ" sz="2800"/>
              <a:t>K propojení polí v záznamech v různých tabulkách se používají tzv. </a:t>
            </a:r>
            <a:r>
              <a:rPr lang="cs-CZ" sz="2800" i="1"/>
              <a:t>sekundární klíče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V tabulce je pole, jehož hodnota se „odvolává“ na primární klíč v jiné tabulce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96EC9-8E23-460C-99FB-C93FDFAFCD90}" type="slidenum">
              <a:rPr lang="cs-CZ"/>
              <a:pPr/>
              <a:t>15</a:t>
            </a:fld>
            <a:endParaRPr lang="cs-CZ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8353425" cy="486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5D65A-33F7-4132-9BC6-785471ECD2FE}" type="slidenum">
              <a:rPr lang="cs-CZ"/>
              <a:pPr/>
              <a:t>16</a:t>
            </a:fld>
            <a:endParaRPr lang="cs-CZ"/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relací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sz="2800"/>
              <a:t>Relace 1 : 1</a:t>
            </a:r>
          </a:p>
          <a:p>
            <a:pPr lvl="1"/>
            <a:r>
              <a:rPr lang="cs-CZ" sz="2400"/>
              <a:t>1 kniha – 1 autor (nepraktické a zbytečné)</a:t>
            </a:r>
          </a:p>
          <a:p>
            <a:r>
              <a:rPr lang="cs-CZ" sz="2800"/>
              <a:t>Relace 1 : N</a:t>
            </a:r>
          </a:p>
          <a:p>
            <a:pPr lvl="1"/>
            <a:r>
              <a:rPr lang="cs-CZ" sz="2400"/>
              <a:t>1 autor – více knih</a:t>
            </a:r>
          </a:p>
          <a:p>
            <a:r>
              <a:rPr lang="cs-CZ" sz="2800"/>
              <a:t>Relace M : N</a:t>
            </a:r>
          </a:p>
          <a:p>
            <a:pPr lvl="1"/>
            <a:r>
              <a:rPr lang="cs-CZ" sz="2400"/>
              <a:t>Více autorů – více knih (rozšířeni relace 1 : N i „opačným“ směrem – 1 knihu může být i od více autorů)</a:t>
            </a:r>
          </a:p>
          <a:p>
            <a:r>
              <a:rPr lang="cs-CZ" sz="2800"/>
              <a:t>MS Access nabízí k zobrazení relacemi propojených záznamů v tabulkách tzv. </a:t>
            </a:r>
            <a:r>
              <a:rPr lang="cs-CZ" sz="2800" i="1"/>
              <a:t>vnořené datové listy</a:t>
            </a:r>
          </a:p>
          <a:p>
            <a:pPr lvl="1"/>
            <a:r>
              <a:rPr lang="cs-CZ" sz="2400"/>
              <a:t>U propojených záznamů v relaci 1 : N se po kliknutí na záznam na straně 1 relace otevřou záznamy z jiné tabulky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167ECA-600C-4FEC-A14A-9A491F4B6BA8}" type="slidenum">
              <a:rPr lang="cs-CZ"/>
              <a:pPr/>
              <a:t>17</a:t>
            </a:fld>
            <a:endParaRPr lang="cs-CZ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8424863" cy="6294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6899A-ED4D-4379-9AD2-CAFEECC85C6F}" type="slidenum">
              <a:rPr lang="cs-CZ"/>
              <a:pPr/>
              <a:t>18</a:t>
            </a:fld>
            <a:endParaRPr lang="cs-CZ"/>
          </a:p>
        </p:txBody>
      </p:sp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Relační databáze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Databáze s relacemi propojenými tabulkami se nazývají relační (Access, různé SQL databáze)</a:t>
            </a:r>
          </a:p>
          <a:p>
            <a:r>
              <a:rPr lang="cs-CZ"/>
              <a:t>Jiné architektury databází jsou např. strukturovaná nebo objektově orientovaná (FoxPro, SmallTalk)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BD9C07-331B-4FE6-AF5A-FBA7E79863B1}" type="slidenum">
              <a:rPr lang="cs-CZ"/>
              <a:pPr/>
              <a:t>19</a:t>
            </a:fld>
            <a:endParaRPr lang="cs-CZ"/>
          </a:p>
        </p:txBody>
      </p:sp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Práce s databází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569325" cy="5257800"/>
          </a:xfrm>
        </p:spPr>
        <p:txBody>
          <a:bodyPr/>
          <a:lstStyle/>
          <a:p>
            <a:r>
              <a:rPr lang="cs-CZ"/>
              <a:t>Vytvoření tabulky</a:t>
            </a:r>
          </a:p>
          <a:p>
            <a:pPr lvl="1"/>
            <a:r>
              <a:rPr lang="cs-CZ"/>
              <a:t>Definice polí</a:t>
            </a:r>
          </a:p>
          <a:p>
            <a:r>
              <a:rPr lang="cs-CZ"/>
              <a:t>Zrušení tabulky</a:t>
            </a:r>
          </a:p>
          <a:p>
            <a:r>
              <a:rPr lang="cs-CZ"/>
              <a:t>Modifikace tabulky</a:t>
            </a:r>
          </a:p>
          <a:p>
            <a:pPr lvl="1"/>
            <a:r>
              <a:rPr lang="cs-CZ"/>
              <a:t>Přidání / odebrání pole</a:t>
            </a:r>
          </a:p>
          <a:p>
            <a:pPr lvl="1"/>
            <a:r>
              <a:rPr lang="cs-CZ"/>
              <a:t>Změna parametrů pole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5EFF2-2BB1-4737-9AEA-56AFC1970906}" type="slidenum">
              <a:rPr lang="cs-CZ"/>
              <a:pPr/>
              <a:t>2</a:t>
            </a:fld>
            <a:endParaRPr lang="cs-CZ"/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Nasazení databází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18488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Databáze </a:t>
            </a:r>
            <a:r>
              <a:rPr lang="cs-CZ" sz="2800" dirty="0" smtClean="0"/>
              <a:t>– evidence </a:t>
            </a:r>
            <a:r>
              <a:rPr lang="cs-CZ" sz="2800" dirty="0"/>
              <a:t>nějakých údajů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Databázové aplikace </a:t>
            </a:r>
            <a:r>
              <a:rPr lang="cs-CZ" sz="2800" dirty="0" smtClean="0"/>
              <a:t>obsahují </a:t>
            </a:r>
            <a:r>
              <a:rPr lang="cs-CZ" sz="2800" dirty="0"/>
              <a:t>konkrétní specifické funkce pro práci s určitými daty (tyto funkce jsou v jiných DB aplikacích „nepotřebné“) např.: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Účetnictví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Mzdy a personalistika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Skladové hospodářství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Bankovní účty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Knihovna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Kartotéka pacientů </a:t>
            </a:r>
            <a:r>
              <a:rPr lang="cs-CZ" sz="2000" i="1" dirty="0">
                <a:solidFill>
                  <a:srgbClr val="FF0000"/>
                </a:solidFill>
              </a:rPr>
              <a:t>(PC DOKTOR)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Pojištěnci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Léky </a:t>
            </a:r>
            <a:r>
              <a:rPr lang="cs-CZ" sz="2000" i="1" dirty="0">
                <a:solidFill>
                  <a:srgbClr val="FF0000"/>
                </a:solidFill>
              </a:rPr>
              <a:t>(AISLP)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Laboratorní vyšetření, atp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FA548B-E1EE-49D6-B96A-06BA5BB9D8FB}" type="slidenum">
              <a:rPr lang="cs-CZ"/>
              <a:pPr/>
              <a:t>20</a:t>
            </a:fld>
            <a:endParaRPr lang="cs-CZ"/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Práce s databází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/>
              <a:t>Vložení záznamu</a:t>
            </a:r>
          </a:p>
          <a:p>
            <a:pPr lvl="1"/>
            <a:r>
              <a:rPr lang="cs-CZ"/>
              <a:t>Možnost duplikace (s výjimkou primárního klíče)</a:t>
            </a:r>
          </a:p>
          <a:p>
            <a:r>
              <a:rPr lang="cs-CZ"/>
              <a:t>Zrušení záznamu</a:t>
            </a:r>
          </a:p>
          <a:p>
            <a:pPr lvl="1"/>
            <a:r>
              <a:rPr lang="cs-CZ"/>
              <a:t>Vymazaný záznam – obnovení resp. fyzické odstranění</a:t>
            </a:r>
          </a:p>
          <a:p>
            <a:r>
              <a:rPr lang="cs-CZ"/>
              <a:t>Editace záznamu</a:t>
            </a:r>
          </a:p>
          <a:p>
            <a:r>
              <a:rPr lang="cs-CZ"/>
              <a:t>Přesunutí se na</a:t>
            </a:r>
          </a:p>
          <a:p>
            <a:pPr lvl="1"/>
            <a:r>
              <a:rPr lang="cs-CZ"/>
              <a:t>Další / předchozí záznam</a:t>
            </a:r>
          </a:p>
          <a:p>
            <a:pPr lvl="1"/>
            <a:r>
              <a:rPr lang="cs-CZ"/>
              <a:t>Začátek / konec tabulky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B97846-31BD-4A1E-BD56-0BBB2B954CDE}" type="slidenum">
              <a:rPr lang="cs-CZ"/>
              <a:pPr/>
              <a:t>21</a:t>
            </a:fld>
            <a:endParaRPr lang="cs-CZ"/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Vkládání dat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Přímým doplnění do tabulky</a:t>
            </a:r>
          </a:p>
          <a:p>
            <a:pPr lvl="1"/>
            <a:r>
              <a:rPr lang="cs-CZ"/>
              <a:t>Poslední řádek v tabulce obvykle slouží jako „zadávací“</a:t>
            </a:r>
          </a:p>
          <a:p>
            <a:r>
              <a:rPr lang="cs-CZ"/>
              <a:t>Formulářem</a:t>
            </a:r>
          </a:p>
          <a:p>
            <a:r>
              <a:rPr lang="cs-CZ"/>
              <a:t>Volbou v menu </a:t>
            </a:r>
          </a:p>
          <a:p>
            <a:r>
              <a:rPr lang="cs-CZ"/>
              <a:t>Příkazem v systémovém řádku</a:t>
            </a:r>
          </a:p>
          <a:p>
            <a:pPr lvl="1"/>
            <a:r>
              <a:rPr lang="cs-CZ"/>
              <a:t>INSERT </a:t>
            </a:r>
            <a:r>
              <a:rPr lang="en-US"/>
              <a:t>&lt;seznam hodnot&gt; INTO TABLE &lt;jm</a:t>
            </a:r>
            <a:r>
              <a:rPr lang="cs-CZ"/>
              <a:t>éno tabulky</a:t>
            </a:r>
            <a:r>
              <a:rPr lang="en-US"/>
              <a:t>&gt;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2B3720-3C2F-40CD-9B91-9AD835AB8F87}" type="slidenum">
              <a:rPr lang="cs-CZ"/>
              <a:pPr/>
              <a:t>22</a:t>
            </a:fld>
            <a:endParaRPr lang="cs-CZ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Zpracování dat 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5068888"/>
          </a:xfrm>
        </p:spPr>
        <p:txBody>
          <a:bodyPr/>
          <a:lstStyle/>
          <a:p>
            <a:r>
              <a:rPr lang="cs-CZ"/>
              <a:t>Seřazení záznamů</a:t>
            </a:r>
          </a:p>
          <a:p>
            <a:pPr lvl="1"/>
            <a:r>
              <a:rPr lang="cs-CZ"/>
              <a:t>Čísla, texty podle abecedních kriterií, datumy</a:t>
            </a:r>
          </a:p>
          <a:p>
            <a:pPr lvl="1"/>
            <a:r>
              <a:rPr lang="cs-CZ"/>
              <a:t>Vzestupné nebo sestupné setřídění všech (resp. vybraných) záznamů podle nějakého klíče (pole)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C9F2EC-2345-4683-A5A9-3F6DA2137F93}" type="slidenum">
              <a:rPr lang="cs-CZ"/>
              <a:pPr/>
              <a:t>23</a:t>
            </a:fld>
            <a:endParaRPr lang="cs-CZ"/>
          </a:p>
        </p:txBody>
      </p:sp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Zpracování dat 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785225" cy="5111750"/>
          </a:xfrm>
        </p:spPr>
        <p:txBody>
          <a:bodyPr/>
          <a:lstStyle/>
          <a:p>
            <a:r>
              <a:rPr lang="cs-CZ" sz="2800"/>
              <a:t>Filtry</a:t>
            </a:r>
          </a:p>
          <a:p>
            <a:pPr lvl="1"/>
            <a:r>
              <a:rPr lang="cs-CZ" sz="2400"/>
              <a:t>Stanovení určitých podmínek pro zobrazení záznamů</a:t>
            </a:r>
          </a:p>
          <a:p>
            <a:pPr lvl="2"/>
            <a:r>
              <a:rPr lang="cs-CZ" sz="2000"/>
              <a:t>Jenom data z jedné tabulky</a:t>
            </a:r>
          </a:p>
          <a:p>
            <a:pPr lvl="2"/>
            <a:r>
              <a:rPr lang="cs-CZ" sz="2000"/>
              <a:t>Zejména pro jednoduché podmínky ve smyslu rovnosti čísla, textu či jeho části</a:t>
            </a:r>
          </a:p>
          <a:p>
            <a:pPr lvl="1"/>
            <a:r>
              <a:rPr lang="cs-CZ" sz="2400"/>
              <a:t>Několik typů filtrů</a:t>
            </a:r>
          </a:p>
          <a:p>
            <a:pPr lvl="2"/>
            <a:r>
              <a:rPr lang="cs-CZ" sz="2000" i="1"/>
              <a:t>Podle výběru</a:t>
            </a:r>
            <a:r>
              <a:rPr lang="cs-CZ" sz="2000"/>
              <a:t> x </a:t>
            </a:r>
            <a:r>
              <a:rPr lang="cs-CZ" sz="2000" i="1"/>
              <a:t>Mimo výběr</a:t>
            </a:r>
            <a:r>
              <a:rPr lang="cs-CZ" sz="2000"/>
              <a:t> x </a:t>
            </a:r>
            <a:r>
              <a:rPr lang="cs-CZ" sz="2000" i="1"/>
              <a:t>Podle formuláře</a:t>
            </a:r>
            <a:r>
              <a:rPr lang="cs-CZ" sz="2000"/>
              <a:t> x </a:t>
            </a:r>
            <a:r>
              <a:rPr lang="cs-CZ" sz="2000" i="1"/>
              <a:t>Rozšířený</a:t>
            </a:r>
          </a:p>
          <a:p>
            <a:pPr lvl="1"/>
            <a:r>
              <a:rPr lang="cs-CZ" sz="2400"/>
              <a:t>Filtr je vlastnost tabulky</a:t>
            </a:r>
          </a:p>
          <a:p>
            <a:pPr lvl="2"/>
            <a:r>
              <a:rPr lang="cs-CZ" sz="2000"/>
              <a:t>Pro jiné podmínky vyhledávání je třeba nastavit nový filtr, čímž se předešlý ztratí a je nutné jej v případě potřeby znovu zadat nanovo</a:t>
            </a:r>
          </a:p>
          <a:p>
            <a:pPr lvl="1"/>
            <a:r>
              <a:rPr lang="cs-CZ" sz="2400"/>
              <a:t>Po nastavení filtru (až do jeho zrušení) pro určité pole (jedno nebo i více) uvidíme v tabulce pouze záznamy, které zadané podmínce vyhovují (ostatní záznamy se nezruší, jen nejsou vidět)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351A64-87E1-40D5-848C-C6DC22DD30CA}" type="slidenum">
              <a:rPr lang="cs-CZ"/>
              <a:pPr/>
              <a:t>24</a:t>
            </a:fld>
            <a:endParaRPr lang="cs-CZ"/>
          </a:p>
        </p:txBody>
      </p:sp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Zpracování dat 3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5068888"/>
          </a:xfrm>
        </p:spPr>
        <p:txBody>
          <a:bodyPr/>
          <a:lstStyle/>
          <a:p>
            <a:r>
              <a:rPr lang="cs-CZ" sz="2800"/>
              <a:t>Dotazy</a:t>
            </a:r>
          </a:p>
          <a:p>
            <a:pPr lvl="1"/>
            <a:r>
              <a:rPr lang="cs-CZ" sz="2400"/>
              <a:t>K zobrazení dat splňujících určité podmínky</a:t>
            </a:r>
          </a:p>
          <a:p>
            <a:pPr lvl="2"/>
            <a:r>
              <a:rPr lang="cs-CZ" sz="2000"/>
              <a:t>Podmínka se může týkat i dat z jiných tabulek či dotazů (využití relací)</a:t>
            </a:r>
          </a:p>
          <a:p>
            <a:pPr lvl="2"/>
            <a:r>
              <a:rPr lang="cs-CZ" sz="2000"/>
              <a:t>V podmínce mohou být obsaženy i složitější konstrukty</a:t>
            </a:r>
          </a:p>
          <a:p>
            <a:pPr lvl="2"/>
            <a:r>
              <a:rPr lang="cs-CZ" sz="2000"/>
              <a:t>Umožňuje zobrazit pouze některé vybrané sloupce</a:t>
            </a:r>
          </a:p>
          <a:p>
            <a:pPr lvl="1"/>
            <a:r>
              <a:rPr lang="cs-CZ" sz="2400"/>
              <a:t>Každý dotaz lze uložit pod vlastním jménem</a:t>
            </a:r>
          </a:p>
          <a:p>
            <a:pPr lvl="2"/>
            <a:r>
              <a:rPr lang="cs-CZ" sz="2000"/>
              <a:t>Možnost opakovaného použití bez nutnosti znovudefinování podmínek</a:t>
            </a:r>
          </a:p>
          <a:p>
            <a:pPr lvl="1"/>
            <a:r>
              <a:rPr lang="cs-CZ" sz="2400"/>
              <a:t>Dotaz vrací jako výsledek „novou“ tabulku</a:t>
            </a:r>
          </a:p>
          <a:p>
            <a:pPr lvl="1"/>
            <a:r>
              <a:rPr lang="cs-CZ" sz="2400"/>
              <a:t>SQL (Structured Query Language):</a:t>
            </a:r>
          </a:p>
          <a:p>
            <a:pPr lvl="1">
              <a:buFont typeface="Wingdings" pitchFamily="2" charset="2"/>
              <a:buNone/>
            </a:pPr>
            <a:r>
              <a:rPr lang="cs-CZ" sz="2400"/>
              <a:t>	SELECT </a:t>
            </a:r>
            <a:r>
              <a:rPr lang="en-US" sz="2400"/>
              <a:t>&lt;seznam pol</a:t>
            </a:r>
            <a:r>
              <a:rPr lang="cs-CZ" sz="2400"/>
              <a:t>í</a:t>
            </a:r>
            <a:r>
              <a:rPr lang="en-US" sz="2400"/>
              <a:t>&gt;</a:t>
            </a:r>
            <a:r>
              <a:rPr lang="cs-CZ" sz="2400"/>
              <a:t> FROM </a:t>
            </a:r>
            <a:r>
              <a:rPr lang="en-US" sz="2400"/>
              <a:t>&lt;</a:t>
            </a:r>
            <a:r>
              <a:rPr lang="cs-CZ" sz="2400"/>
              <a:t>jméno tabulky</a:t>
            </a:r>
            <a:r>
              <a:rPr lang="en-US" sz="2400"/>
              <a:t>&gt; WHERE &lt;</a:t>
            </a:r>
            <a:r>
              <a:rPr lang="cs-CZ" sz="2400"/>
              <a:t>podmínka pro výběr</a:t>
            </a:r>
            <a:r>
              <a:rPr lang="en-US" sz="2400"/>
              <a:t>&gt;</a:t>
            </a:r>
            <a:r>
              <a:rPr lang="cs-CZ" sz="2400"/>
              <a:t> ORDER BY </a:t>
            </a:r>
            <a:r>
              <a:rPr lang="en-US" sz="2400"/>
              <a:t>&lt;pole&gt;</a:t>
            </a:r>
            <a:endParaRPr lang="cs-CZ" sz="2400"/>
          </a:p>
          <a:p>
            <a:pPr lvl="1"/>
            <a:r>
              <a:rPr lang="cs-CZ" sz="2400"/>
              <a:t>MS Access</a:t>
            </a:r>
            <a:r>
              <a:rPr lang="en-US" sz="2400"/>
              <a:t> m</a:t>
            </a:r>
            <a:r>
              <a:rPr lang="cs-CZ" sz="2400"/>
              <a:t>á k tvorbě dotazů několik nástrojů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4895A5-B0F1-44F3-B3AD-9C90CD210042}" type="slidenum">
              <a:rPr lang="cs-CZ"/>
              <a:pPr/>
              <a:t>25</a:t>
            </a:fld>
            <a:endParaRPr lang="cs-CZ"/>
          </a:p>
        </p:txBody>
      </p:sp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dat 4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r>
              <a:rPr lang="cs-CZ" dirty="0"/>
              <a:t>Kontingenční tabulky a grafy</a:t>
            </a:r>
          </a:p>
          <a:p>
            <a:r>
              <a:rPr lang="cs-CZ" dirty="0"/>
              <a:t>Analýza dat v tabulkách</a:t>
            </a:r>
          </a:p>
          <a:p>
            <a:r>
              <a:rPr lang="cs-CZ" dirty="0"/>
              <a:t>Statistické zpracování</a:t>
            </a:r>
          </a:p>
          <a:p>
            <a:r>
              <a:rPr lang="cs-CZ" dirty="0"/>
              <a:t>Propojení dat v tabulkách pomocí relací, atd.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92835C-1F2E-4455-BA4F-44FF9FEC97B4}" type="slidenum">
              <a:rPr lang="cs-CZ"/>
              <a:pPr/>
              <a:t>26</a:t>
            </a:fld>
            <a:endParaRPr lang="cs-CZ"/>
          </a:p>
        </p:txBody>
      </p:sp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dat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Zobrazení dat ve formě tabulky</a:t>
            </a:r>
          </a:p>
          <a:p>
            <a:r>
              <a:rPr lang="cs-CZ"/>
              <a:t>Zobrazení dat pomocí formuláře</a:t>
            </a:r>
          </a:p>
          <a:p>
            <a:r>
              <a:rPr lang="cs-CZ"/>
              <a:t>Zobrazení dat v sestavě pro tisk</a:t>
            </a:r>
          </a:p>
          <a:p>
            <a:pPr lvl="1"/>
            <a:r>
              <a:rPr lang="cs-CZ"/>
              <a:t>Pro celé tabulky, či jenom některá vybraná pole, a též pro filtry a dotazy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C06A23-655D-44BD-9C15-5EA9DE120CC3}" type="slidenum">
              <a:rPr lang="cs-CZ"/>
              <a:pPr/>
              <a:t>27</a:t>
            </a:fld>
            <a:endParaRPr lang="cs-CZ"/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MS Access 2003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sz="2800"/>
              <a:t>MS Access 2003 je databázový program – slouží k práci s databází</a:t>
            </a:r>
          </a:p>
          <a:p>
            <a:r>
              <a:rPr lang="cs-CZ" sz="2800"/>
              <a:t>Access je součástí balíku programů MS Office</a:t>
            </a:r>
          </a:p>
          <a:p>
            <a:r>
              <a:rPr lang="cs-CZ" sz="2800"/>
              <a:t>Databáze v Access-u se skládají z tzv. </a:t>
            </a:r>
            <a:r>
              <a:rPr lang="cs-CZ" sz="2800" b="1"/>
              <a:t>objektů databáze</a:t>
            </a:r>
            <a:r>
              <a:rPr lang="cs-CZ" sz="2800"/>
              <a:t> (tabulky, formuláře, dotazy, sestavy, makra)</a:t>
            </a:r>
          </a:p>
          <a:p>
            <a:r>
              <a:rPr lang="cs-CZ" sz="2800"/>
              <a:t>Databáze se všemi těmito objekty je uložena na disku v jednom souboru s příponou </a:t>
            </a:r>
            <a:r>
              <a:rPr lang="cs-CZ" sz="2800" b="1"/>
              <a:t>.mdb</a:t>
            </a:r>
          </a:p>
          <a:p>
            <a:r>
              <a:rPr lang="cs-CZ" sz="2800"/>
              <a:t>Access není tabulkový procesor (i když se skládá z tabulek a umožňuje zobrazení dat v podobě tabulek), je to </a:t>
            </a:r>
            <a:r>
              <a:rPr lang="cs-CZ" sz="2800" b="1"/>
              <a:t>relační databázový systém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2BF1CB-81F5-4DD8-9A75-AAFDFB1998EA}" type="slidenum">
              <a:rPr lang="cs-CZ"/>
              <a:pPr/>
              <a:t>28</a:t>
            </a:fld>
            <a:endParaRPr lang="cs-CZ"/>
          </a:p>
        </p:txBody>
      </p:sp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pojmy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Panel nabídek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Menu v horní části aplikace</a:t>
            </a:r>
          </a:p>
          <a:p>
            <a:pPr>
              <a:lnSpc>
                <a:spcPct val="90000"/>
              </a:lnSpc>
            </a:pPr>
            <a:r>
              <a:rPr lang="cs-CZ" sz="2800"/>
              <a:t>Místní nabídky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Kontextové menu při kliknutí pravým tlačítkem myši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Obsah a položky závisí na tom, nad jakým objektem a v jaké situaci je menu zobrazeno</a:t>
            </a:r>
          </a:p>
          <a:p>
            <a:pPr>
              <a:lnSpc>
                <a:spcPct val="90000"/>
              </a:lnSpc>
            </a:pPr>
            <a:r>
              <a:rPr lang="cs-CZ" sz="2800"/>
              <a:t>Panely nástrojů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Ikonky pod panelem nabídek, tlačítka ke spuštění některých nejčastěji používaných příkazů</a:t>
            </a:r>
          </a:p>
          <a:p>
            <a:pPr>
              <a:lnSpc>
                <a:spcPct val="90000"/>
              </a:lnSpc>
            </a:pPr>
            <a:r>
              <a:rPr lang="cs-CZ" sz="2800"/>
              <a:t>Podokna úloh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U pravého okraje, nejpoužívanější akce v MS Office</a:t>
            </a:r>
          </a:p>
          <a:p>
            <a:pPr>
              <a:lnSpc>
                <a:spcPct val="90000"/>
              </a:lnSpc>
            </a:pPr>
            <a:r>
              <a:rPr lang="cs-CZ" sz="2800"/>
              <a:t>Okno databáze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4FCBFF-7C89-4749-AF4D-1763A1CCA3ED}" type="slidenum">
              <a:rPr lang="cs-CZ"/>
              <a:pPr/>
              <a:t>29</a:t>
            </a:fld>
            <a:endParaRPr lang="cs-CZ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785225" cy="633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A18C8A-A2EA-489E-AD94-E237FE664599}" type="slidenum">
              <a:rPr lang="cs-CZ"/>
              <a:pPr/>
              <a:t>3</a:t>
            </a:fld>
            <a:endParaRPr lang="cs-CZ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databází 1</a:t>
            </a:r>
            <a:endParaRPr lang="cs-CZ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42350" cy="5113337"/>
          </a:xfrm>
        </p:spPr>
        <p:txBody>
          <a:bodyPr/>
          <a:lstStyle/>
          <a:p>
            <a:r>
              <a:rPr lang="cs-CZ" sz="2800" dirty="0" smtClean="0"/>
              <a:t>Obrovský význam </a:t>
            </a:r>
            <a:r>
              <a:rPr lang="cs-CZ" sz="2800" dirty="0" smtClean="0"/>
              <a:t>databázových aplikaci. </a:t>
            </a:r>
            <a:br>
              <a:rPr lang="cs-CZ" sz="2800" dirty="0" smtClean="0"/>
            </a:br>
            <a:r>
              <a:rPr lang="cs-CZ" sz="2800" dirty="0" smtClean="0"/>
              <a:t>Dnešní </a:t>
            </a:r>
            <a:r>
              <a:rPr lang="cs-CZ" sz="2800" dirty="0"/>
              <a:t>společnost </a:t>
            </a:r>
            <a:r>
              <a:rPr lang="cs-CZ" sz="2800" dirty="0" smtClean="0"/>
              <a:t>– databázová </a:t>
            </a:r>
            <a:br>
              <a:rPr lang="cs-CZ" sz="2800" dirty="0" smtClean="0"/>
            </a:br>
            <a:r>
              <a:rPr lang="cs-CZ" sz="2800" dirty="0" smtClean="0"/>
              <a:t>Eviduje </a:t>
            </a:r>
            <a:r>
              <a:rPr lang="cs-CZ" sz="2800" dirty="0"/>
              <a:t>v databázích téměř všechno. </a:t>
            </a:r>
          </a:p>
          <a:p>
            <a:pPr lvl="1"/>
            <a:r>
              <a:rPr lang="cs-CZ" sz="2400" i="1" dirty="0"/>
              <a:t>Co není v databázích, vlastně neexistuje. </a:t>
            </a:r>
            <a:r>
              <a:rPr lang="cs-CZ" sz="2400" i="1" dirty="0">
                <a:sym typeface="Wingdings" pitchFamily="2" charset="2"/>
              </a:rPr>
              <a:t> (Parafráze na starý latinský výrok: „</a:t>
            </a:r>
            <a:r>
              <a:rPr lang="cs-CZ" sz="2400" i="1" dirty="0" err="1">
                <a:sym typeface="Wingdings" pitchFamily="2" charset="2"/>
              </a:rPr>
              <a:t>Qout</a:t>
            </a:r>
            <a:r>
              <a:rPr lang="cs-CZ" sz="2400" i="1" dirty="0">
                <a:sym typeface="Wingdings" pitchFamily="2" charset="2"/>
              </a:rPr>
              <a:t> non in </a:t>
            </a:r>
            <a:r>
              <a:rPr lang="cs-CZ" sz="2400" i="1" dirty="0" err="1">
                <a:sym typeface="Wingdings" pitchFamily="2" charset="2"/>
              </a:rPr>
              <a:t>actis</a:t>
            </a:r>
            <a:r>
              <a:rPr lang="cs-CZ" sz="2400" i="1" dirty="0">
                <a:sym typeface="Wingdings" pitchFamily="2" charset="2"/>
              </a:rPr>
              <a:t> </a:t>
            </a:r>
            <a:r>
              <a:rPr lang="cs-CZ" sz="2400" i="1" dirty="0" err="1">
                <a:sym typeface="Wingdings" pitchFamily="2" charset="2"/>
              </a:rPr>
              <a:t>est</a:t>
            </a:r>
            <a:r>
              <a:rPr lang="cs-CZ" sz="2400" i="1" dirty="0">
                <a:sym typeface="Wingdings" pitchFamily="2" charset="2"/>
              </a:rPr>
              <a:t> non in </a:t>
            </a:r>
            <a:r>
              <a:rPr lang="cs-CZ" sz="2400" i="1" dirty="0" err="1">
                <a:sym typeface="Wingdings" pitchFamily="2" charset="2"/>
              </a:rPr>
              <a:t>mundis</a:t>
            </a:r>
            <a:r>
              <a:rPr lang="cs-CZ" sz="2400" i="1" dirty="0">
                <a:sym typeface="Wingdings" pitchFamily="2" charset="2"/>
              </a:rPr>
              <a:t>.“)</a:t>
            </a:r>
          </a:p>
          <a:p>
            <a:pPr lvl="1"/>
            <a:endParaRPr lang="cs-CZ" sz="2400" i="1" dirty="0"/>
          </a:p>
          <a:p>
            <a:r>
              <a:rPr lang="cs-CZ" sz="2800" dirty="0" smtClean="0"/>
              <a:t>Závažnost problematiky </a:t>
            </a:r>
            <a:r>
              <a:rPr lang="cs-CZ" sz="2800" dirty="0"/>
              <a:t>ochrany dat v </a:t>
            </a:r>
            <a:r>
              <a:rPr lang="cs-CZ" sz="2800" dirty="0" smtClean="0"/>
              <a:t>databázích!</a:t>
            </a:r>
            <a:endParaRPr lang="cs-CZ" sz="2800" dirty="0"/>
          </a:p>
          <a:p>
            <a:pPr lvl="1"/>
            <a:r>
              <a:rPr lang="cs-CZ" sz="2400" dirty="0"/>
              <a:t>Více než 90</a:t>
            </a:r>
            <a:r>
              <a:rPr lang="en-US" sz="2400" dirty="0"/>
              <a:t>% pen</a:t>
            </a:r>
            <a:r>
              <a:rPr lang="cs-CZ" sz="2400" dirty="0" err="1"/>
              <a:t>ěz</a:t>
            </a:r>
            <a:r>
              <a:rPr lang="cs-CZ" sz="2400" dirty="0"/>
              <a:t> v ekonomice nejsou fyzické peníze (bankovky, mince), ale jen čísla na účtech podniků a občanů, uložená v nějaké databázi v počítači nějaké banky.</a:t>
            </a:r>
          </a:p>
          <a:p>
            <a:pPr lvl="1"/>
            <a:r>
              <a:rPr lang="cs-CZ" sz="2400" dirty="0"/>
              <a:t>Databáze pacientů u lékařů obsahují často citlivé údaje, které mohou být proti nim zneužity.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5A8EE-76EB-4361-90AE-C6E84E5D7D18}" type="slidenum">
              <a:rPr lang="cs-CZ"/>
              <a:pPr/>
              <a:t>30</a:t>
            </a:fld>
            <a:endParaRPr lang="cs-CZ"/>
          </a:p>
        </p:txBody>
      </p:sp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Okno databáze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4963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Otevření existující databáze (např. přes menu Soubor, atd.)</a:t>
            </a:r>
          </a:p>
          <a:p>
            <a:pPr>
              <a:lnSpc>
                <a:spcPct val="90000"/>
              </a:lnSpc>
            </a:pPr>
            <a:r>
              <a:rPr lang="cs-CZ"/>
              <a:t>Vytvoření nové databáze (např. volbou v panelu podúloh)</a:t>
            </a:r>
          </a:p>
          <a:p>
            <a:pPr lvl="1">
              <a:lnSpc>
                <a:spcPct val="90000"/>
              </a:lnSpc>
            </a:pPr>
            <a:r>
              <a:rPr lang="cs-CZ"/>
              <a:t>Pomocí průvodce ze šablony</a:t>
            </a:r>
          </a:p>
          <a:p>
            <a:pPr lvl="1">
              <a:lnSpc>
                <a:spcPct val="90000"/>
              </a:lnSpc>
            </a:pPr>
            <a:r>
              <a:rPr lang="cs-CZ"/>
              <a:t>Prázdná databáze</a:t>
            </a:r>
          </a:p>
          <a:p>
            <a:pPr>
              <a:lnSpc>
                <a:spcPct val="90000"/>
              </a:lnSpc>
            </a:pPr>
            <a:r>
              <a:rPr lang="cs-CZ"/>
              <a:t>Pro každou databázi Access otevře okno databáze:</a:t>
            </a:r>
          </a:p>
          <a:p>
            <a:pPr lvl="1">
              <a:lnSpc>
                <a:spcPct val="90000"/>
              </a:lnSpc>
            </a:pPr>
            <a:r>
              <a:rPr lang="cs-CZ"/>
              <a:t>Panel nástrojů</a:t>
            </a:r>
          </a:p>
          <a:p>
            <a:pPr lvl="1">
              <a:lnSpc>
                <a:spcPct val="90000"/>
              </a:lnSpc>
            </a:pPr>
            <a:r>
              <a:rPr lang="cs-CZ"/>
              <a:t>Panel objektů</a:t>
            </a:r>
          </a:p>
          <a:p>
            <a:pPr lvl="1">
              <a:lnSpc>
                <a:spcPct val="90000"/>
              </a:lnSpc>
            </a:pPr>
            <a:r>
              <a:rPr lang="cs-CZ"/>
              <a:t>Podokno se seznamem objektů daného typu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3F971F-6B8E-4AD6-B459-AE48202AC11D}" type="slidenum">
              <a:rPr lang="cs-CZ"/>
              <a:pPr/>
              <a:t>31</a:t>
            </a:fld>
            <a:endParaRPr lang="cs-CZ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736600"/>
            <a:ext cx="7489825" cy="538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B2763-C1F2-46BE-A4AF-7D7D27E9249E}" type="slidenum">
              <a:rPr lang="cs-CZ"/>
              <a:pPr/>
              <a:t>32</a:t>
            </a:fld>
            <a:endParaRPr lang="cs-CZ"/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Databáze v Accessu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/>
              <a:t>Vytvoření tabulky, definice polí</a:t>
            </a:r>
          </a:p>
          <a:p>
            <a:pPr lvl="1"/>
            <a:r>
              <a:rPr lang="cs-CZ"/>
              <a:t>Pomocí průvodce z šablon předdefinovaných tabulek</a:t>
            </a:r>
          </a:p>
          <a:p>
            <a:pPr lvl="1"/>
            <a:r>
              <a:rPr lang="cs-CZ"/>
              <a:t>V návrhovém zobrazení přímou definicí polí</a:t>
            </a:r>
          </a:p>
          <a:p>
            <a:pPr lvl="1"/>
            <a:r>
              <a:rPr lang="cs-CZ"/>
              <a:t>Vložením dat do tabulky (automatická detekce typů)</a:t>
            </a:r>
          </a:p>
          <a:p>
            <a:r>
              <a:rPr lang="cs-CZ"/>
              <a:t>Modifikace tabulek</a:t>
            </a:r>
          </a:p>
          <a:p>
            <a:r>
              <a:rPr lang="cs-CZ"/>
              <a:t>Zadávání dat, editace dat, mazání dat</a:t>
            </a:r>
          </a:p>
          <a:p>
            <a:r>
              <a:rPr lang="cs-CZ"/>
              <a:t>Tvorba formulářů a sestav,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272245-033E-45FD-94CD-EE2C61B39A51}" type="slidenum">
              <a:rPr lang="cs-CZ"/>
              <a:pPr/>
              <a:t>33</a:t>
            </a:fld>
            <a:endParaRPr lang="cs-CZ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736600"/>
            <a:ext cx="7489825" cy="538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1E085D-7A15-475D-BAAC-A77271077316}" type="slidenum">
              <a:rPr lang="cs-CZ"/>
              <a:pPr/>
              <a:t>34</a:t>
            </a:fld>
            <a:endParaRPr lang="cs-CZ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12BD00-24B5-4DC6-B820-64C3B5D77308}" type="slidenum">
              <a:rPr lang="cs-CZ"/>
              <a:pPr/>
              <a:t>35</a:t>
            </a:fld>
            <a:endParaRPr lang="cs-CZ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779302-7355-4183-AF03-091079CF24B1}" type="slidenum">
              <a:rPr lang="cs-CZ"/>
              <a:pPr/>
              <a:t>36</a:t>
            </a:fld>
            <a:endParaRPr lang="cs-CZ"/>
          </a:p>
        </p:txBody>
      </p:sp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Objekty v Accessu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893175" cy="5229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Tabulky – ukládání dat</a:t>
            </a:r>
          </a:p>
          <a:p>
            <a:pPr>
              <a:lnSpc>
                <a:spcPct val="80000"/>
              </a:lnSpc>
            </a:pPr>
            <a:r>
              <a:rPr lang="cs-CZ" sz="2800"/>
              <a:t>Dotazy – zpracování dat</a:t>
            </a:r>
          </a:p>
          <a:p>
            <a:pPr>
              <a:lnSpc>
                <a:spcPct val="80000"/>
              </a:lnSpc>
            </a:pPr>
            <a:r>
              <a:rPr lang="cs-CZ" sz="2800"/>
              <a:t>Makra, moduly – naprogramování nějaké komplikovanější akce či sekvence kroků, která se má vykonat s daty</a:t>
            </a:r>
          </a:p>
          <a:p>
            <a:pPr>
              <a:lnSpc>
                <a:spcPct val="80000"/>
              </a:lnSpc>
            </a:pPr>
            <a:r>
              <a:rPr lang="cs-CZ" sz="2800"/>
              <a:t>Formuláře – zádávaní a prohlížení dat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Automatické formuláře (sloupcový, tabelární, datový list)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Návrhové zobrazení</a:t>
            </a:r>
          </a:p>
          <a:p>
            <a:pPr>
              <a:lnSpc>
                <a:spcPct val="80000"/>
              </a:lnSpc>
            </a:pPr>
            <a:r>
              <a:rPr lang="cs-CZ" sz="2800"/>
              <a:t>Sestavy – vystup dat na tiskárnu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Nejrychlejší sestava a další automatické typy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Návrhové zobrazení</a:t>
            </a:r>
          </a:p>
          <a:p>
            <a:pPr>
              <a:lnSpc>
                <a:spcPct val="80000"/>
              </a:lnSpc>
            </a:pPr>
            <a:r>
              <a:rPr lang="cs-CZ" sz="2800"/>
              <a:t>Filtr není v Access-u samostatným objektem, lze jej použít libovolně u kterékoliv tabulky a lze na něj udělat i samostanou sestavu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77466C-9906-485D-ABE6-B4F171B1BD30}" type="slidenum">
              <a:rPr lang="cs-CZ"/>
              <a:pPr/>
              <a:t>37</a:t>
            </a:fld>
            <a:endParaRPr lang="cs-CZ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9498E5-7539-4420-9ABA-F95A3B00BE43}" type="slidenum">
              <a:rPr lang="cs-CZ"/>
              <a:pPr/>
              <a:t>38</a:t>
            </a:fld>
            <a:endParaRPr lang="cs-CZ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3B3DEA-4E49-4ADE-A543-EA9B2F58A3E6}" type="slidenum">
              <a:rPr lang="cs-CZ"/>
              <a:pPr/>
              <a:t>39</a:t>
            </a:fld>
            <a:endParaRPr lang="cs-CZ"/>
          </a:p>
        </p:txBody>
      </p:sp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Tipy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5068888"/>
          </a:xfrm>
        </p:spPr>
        <p:txBody>
          <a:bodyPr/>
          <a:lstStyle/>
          <a:p>
            <a:r>
              <a:rPr lang="cs-CZ" sz="2800"/>
              <a:t>Vložení funkce do vlastnosti </a:t>
            </a:r>
            <a:r>
              <a:rPr lang="cs-CZ" sz="2800" i="1"/>
              <a:t>Výchozí hodnota</a:t>
            </a:r>
          </a:p>
          <a:p>
            <a:pPr lvl="1"/>
            <a:r>
              <a:rPr lang="cs-CZ" sz="2400"/>
              <a:t>např. u datumového pole návštěva pacienta vložit funkci </a:t>
            </a:r>
            <a:r>
              <a:rPr lang="cs-CZ" sz="2400" b="1"/>
              <a:t>NYNÍ()</a:t>
            </a:r>
            <a:r>
              <a:rPr lang="cs-CZ" sz="2400"/>
              <a:t> (vloží i čas) nebo </a:t>
            </a:r>
            <a:r>
              <a:rPr lang="cs-CZ" sz="2400" b="1"/>
              <a:t>DNES()</a:t>
            </a:r>
            <a:r>
              <a:rPr lang="cs-CZ" sz="2400"/>
              <a:t> (bez času), resp. </a:t>
            </a:r>
            <a:r>
              <a:rPr lang="cs-CZ" sz="2400" b="1"/>
              <a:t>NOW()</a:t>
            </a:r>
            <a:r>
              <a:rPr lang="cs-CZ" sz="2400"/>
              <a:t> či </a:t>
            </a:r>
            <a:r>
              <a:rPr lang="cs-CZ" sz="2400" b="1"/>
              <a:t>DATE()</a:t>
            </a:r>
            <a:endParaRPr lang="cs-CZ" sz="2400"/>
          </a:p>
          <a:p>
            <a:r>
              <a:rPr lang="cs-CZ" sz="2800"/>
              <a:t>Nastavení vlastnosti </a:t>
            </a:r>
            <a:r>
              <a:rPr lang="cs-CZ" sz="2800" i="1"/>
              <a:t>Omezující pravidlo</a:t>
            </a:r>
          </a:p>
          <a:p>
            <a:pPr lvl="1"/>
            <a:r>
              <a:rPr lang="cs-CZ" sz="2400"/>
              <a:t>např. ve formě </a:t>
            </a:r>
            <a:r>
              <a:rPr lang="cs-CZ" sz="2400" b="1"/>
              <a:t>„A“ or „B“ or „AB“ or „0“</a:t>
            </a:r>
            <a:r>
              <a:rPr lang="cs-CZ" sz="2400" b="1" i="1"/>
              <a:t> </a:t>
            </a:r>
            <a:r>
              <a:rPr lang="cs-CZ" sz="2400"/>
              <a:t>pro </a:t>
            </a:r>
            <a:r>
              <a:rPr lang="en-US" sz="2400"/>
              <a:t>textov</a:t>
            </a:r>
            <a:r>
              <a:rPr lang="cs-CZ" sz="2400"/>
              <a:t>é</a:t>
            </a:r>
            <a:r>
              <a:rPr lang="en-US" sz="2400"/>
              <a:t> </a:t>
            </a:r>
            <a:r>
              <a:rPr lang="cs-CZ" sz="2400"/>
              <a:t>datové pole krevní skupina, či </a:t>
            </a:r>
            <a:r>
              <a:rPr lang="en-US" sz="2400" b="1"/>
              <a:t>&gt;=1900</a:t>
            </a:r>
            <a:r>
              <a:rPr lang="en-US" sz="2400"/>
              <a:t> pro </a:t>
            </a:r>
            <a:r>
              <a:rPr lang="cs-CZ" sz="2400"/>
              <a:t>číselné pole rok narození</a:t>
            </a:r>
          </a:p>
          <a:p>
            <a:r>
              <a:rPr lang="cs-CZ" sz="2800"/>
              <a:t>Nastavení </a:t>
            </a:r>
            <a:r>
              <a:rPr lang="cs-CZ" sz="2800" i="1"/>
              <a:t>Vstupní masky</a:t>
            </a:r>
          </a:p>
          <a:p>
            <a:pPr lvl="1"/>
            <a:r>
              <a:rPr lang="cs-CZ" sz="2400"/>
              <a:t>např. pro číselné datové rodné číslo v podobě </a:t>
            </a:r>
            <a:r>
              <a:rPr lang="cs-CZ" sz="2400" b="1"/>
              <a:t>000000\/000</a:t>
            </a:r>
            <a:r>
              <a:rPr lang="cs-CZ" sz="2400" b="1">
                <a:sym typeface="Symbol" pitchFamily="18" charset="2"/>
              </a:rPr>
              <a:t></a:t>
            </a:r>
            <a:r>
              <a:rPr lang="cs-CZ" sz="2400"/>
              <a:t> (tedy 6 nul, obrácené lomítko, normální lomítko, 3 nuly, křížek), co značí fixní zobrazení 6 číslic před lomítkem a pak variabilně 3 nebo 4 číslice za lomítkem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919E97-841F-4EB8-AED2-EB099DC9BEA8}" type="slidenum">
              <a:rPr lang="cs-CZ"/>
              <a:pPr/>
              <a:t>4</a:t>
            </a:fld>
            <a:endParaRPr lang="cs-CZ"/>
          </a:p>
        </p:txBody>
      </p:sp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databází 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353425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Nasazování DB aplikací =</a:t>
            </a:r>
            <a:r>
              <a:rPr lang="en-US" sz="2800" dirty="0" smtClean="0"/>
              <a:t>&gt; </a:t>
            </a:r>
            <a:r>
              <a:rPr lang="cs-CZ" sz="2800" dirty="0" smtClean="0"/>
              <a:t>Masové </a:t>
            </a:r>
            <a:r>
              <a:rPr lang="cs-CZ" sz="2800" dirty="0"/>
              <a:t>rozšíření </a:t>
            </a:r>
            <a:r>
              <a:rPr lang="cs-CZ" sz="2800" dirty="0" smtClean="0"/>
              <a:t>počítačů. </a:t>
            </a:r>
            <a:endParaRPr lang="en-US" sz="3600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Vývoj </a:t>
            </a:r>
            <a:r>
              <a:rPr lang="cs-CZ" dirty="0"/>
              <a:t>počítačů </a:t>
            </a:r>
            <a:r>
              <a:rPr lang="cs-CZ" dirty="0" smtClean="0"/>
              <a:t>stojí </a:t>
            </a:r>
            <a:r>
              <a:rPr lang="cs-CZ" dirty="0"/>
              <a:t>stamiliardy </a:t>
            </a:r>
            <a:r>
              <a:rPr lang="cs-CZ" dirty="0" smtClean="0"/>
              <a:t>dolarů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</a:t>
            </a:r>
            <a:r>
              <a:rPr lang="cs-CZ" dirty="0" err="1" smtClean="0"/>
              <a:t>blast</a:t>
            </a:r>
            <a:r>
              <a:rPr lang="cs-CZ" dirty="0" smtClean="0"/>
              <a:t> nasazení</a:t>
            </a:r>
            <a:r>
              <a:rPr lang="en-US" dirty="0" smtClean="0"/>
              <a:t> p</a:t>
            </a:r>
            <a:r>
              <a:rPr lang="cs-CZ" dirty="0" err="1" smtClean="0"/>
              <a:t>očítačů</a:t>
            </a:r>
            <a:r>
              <a:rPr lang="cs-CZ" dirty="0" smtClean="0"/>
              <a:t>, </a:t>
            </a:r>
            <a:r>
              <a:rPr lang="cs-CZ" dirty="0"/>
              <a:t>která </a:t>
            </a:r>
            <a:r>
              <a:rPr lang="cs-CZ" dirty="0" smtClean="0"/>
              <a:t>vydělá peníze na vývoj – databáze.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Firmy </a:t>
            </a:r>
            <a:r>
              <a:rPr lang="cs-CZ" dirty="0"/>
              <a:t>a instituce </a:t>
            </a:r>
            <a:r>
              <a:rPr lang="cs-CZ" dirty="0" smtClean="0"/>
              <a:t>platí za </a:t>
            </a:r>
            <a:r>
              <a:rPr lang="cs-CZ" dirty="0"/>
              <a:t>kvalitní, rychlou a dostupnou evidenci </a:t>
            </a:r>
            <a:r>
              <a:rPr lang="cs-CZ" dirty="0" smtClean="0"/>
              <a:t>nemalé částky.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Žádné </a:t>
            </a:r>
            <a:r>
              <a:rPr lang="cs-CZ" dirty="0"/>
              <a:t>jiné využití (texty, tabulky, grafika, multimédia, simulace, hry) </a:t>
            </a:r>
            <a:r>
              <a:rPr lang="cs-CZ" dirty="0" smtClean="0"/>
              <a:t>by masové rozšíření počítačů nezajistil.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6B2C3A-232C-4F35-8E76-E597107595E3}" type="slidenum">
              <a:rPr lang="cs-CZ"/>
              <a:pPr/>
              <a:t>40</a:t>
            </a:fld>
            <a:endParaRPr lang="cs-CZ"/>
          </a:p>
        </p:txBody>
      </p:sp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Použitá literatura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496300" cy="3413125"/>
          </a:xfrm>
        </p:spPr>
        <p:txBody>
          <a:bodyPr/>
          <a:lstStyle/>
          <a:p>
            <a:r>
              <a:rPr lang="cs-CZ" sz="2400"/>
              <a:t>Špunda, Dušek </a:t>
            </a:r>
            <a:r>
              <a:rPr lang="en-US" sz="2400"/>
              <a:t>&amp; kol.: </a:t>
            </a:r>
            <a:r>
              <a:rPr lang="cs-CZ" sz="2400"/>
              <a:t>Z</a:t>
            </a:r>
            <a:r>
              <a:rPr lang="en-US" sz="2400"/>
              <a:t>dravotnick</a:t>
            </a:r>
            <a:r>
              <a:rPr lang="cs-CZ" sz="2400"/>
              <a:t>á</a:t>
            </a:r>
            <a:r>
              <a:rPr lang="en-US" sz="2400"/>
              <a:t> informatika</a:t>
            </a:r>
            <a:r>
              <a:rPr lang="cs-CZ" sz="2400"/>
              <a:t>, Karolinum, Praha, 2007</a:t>
            </a:r>
            <a:endParaRPr lang="cs-CZ" sz="2800"/>
          </a:p>
          <a:p>
            <a:r>
              <a:rPr lang="cs-CZ" sz="2400"/>
              <a:t>Matúš – Access v příkladech (Computer Media, 2006, Praha)</a:t>
            </a:r>
          </a:p>
          <a:p>
            <a:r>
              <a:rPr lang="cs-CZ" sz="2400"/>
              <a:t>Písek – Access 2003 snadno a rychle (Grada, 2004, Praha) </a:t>
            </a:r>
          </a:p>
          <a:p>
            <a:r>
              <a:rPr lang="cs-CZ" sz="2400"/>
              <a:t>Rachačová – Access 2003: učebnice pro školy, díl 1 a 2 (Computer Media, 2005, Praha)</a:t>
            </a:r>
          </a:p>
          <a:p>
            <a:r>
              <a:rPr lang="cs-CZ" sz="2400"/>
              <a:t>Roubal – Informatika a výpočetní technika: učebnice pro střední školy, 1.díl (Computer Press, 2003, Brno)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D4FF71-8357-4AA5-80F6-D086C2F6CAA1}" type="slidenum">
              <a:rPr lang="cs-CZ"/>
              <a:pPr/>
              <a:t>5</a:t>
            </a:fld>
            <a:endParaRPr lang="cs-CZ"/>
          </a:p>
        </p:txBody>
      </p:sp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Databázové informační systémy 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Informační systém (IS) 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>Komplex </a:t>
            </a:r>
            <a:r>
              <a:rPr lang="cs-CZ" dirty="0"/>
              <a:t>lidí, informací, programového vybavení, technických prostředků a systém organizace práce uživatele v příslušné oblasti sloužící ke sběru, přenosu, aktualizaci, uchování a dalšímu zpracování dat za účelem tvorby a prezentace informací, které by měly </a:t>
            </a:r>
            <a:r>
              <a:rPr lang="cs-CZ" b="1" dirty="0"/>
              <a:t>zlepšit výkonnost uživatelů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IS jsou postaveny </a:t>
            </a:r>
            <a:r>
              <a:rPr lang="cs-CZ" dirty="0"/>
              <a:t>na nějaké DB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Data, nad kterými IS pracuje, jsou uložena v DB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IS k manipulaci s daty využívá nástroje DB systému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9D7D8D-0F52-489E-BE12-70A969062EA7}" type="slidenum">
              <a:rPr lang="cs-CZ"/>
              <a:pPr/>
              <a:t>6</a:t>
            </a:fld>
            <a:endParaRPr lang="cs-CZ"/>
          </a:p>
        </p:txBody>
      </p:sp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Databázové informační systémy 2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997450"/>
          </a:xfrm>
        </p:spPr>
        <p:txBody>
          <a:bodyPr/>
          <a:lstStyle/>
          <a:p>
            <a:r>
              <a:rPr lang="cs-CZ" sz="2800"/>
              <a:t>Obvykle klient-server architektura</a:t>
            </a:r>
          </a:p>
          <a:p>
            <a:pPr lvl="1"/>
            <a:r>
              <a:rPr lang="cs-CZ" sz="2400"/>
              <a:t>Všechny data jsou uložena na serveru</a:t>
            </a:r>
          </a:p>
          <a:p>
            <a:pPr lvl="1"/>
            <a:r>
              <a:rPr lang="cs-CZ" sz="2400"/>
              <a:t>Klienti přistupují k datům podle stanovených práv a pravidel (má určeno co může vidět a co může měnit)</a:t>
            </a:r>
          </a:p>
          <a:p>
            <a:pPr lvl="1"/>
            <a:r>
              <a:rPr lang="cs-CZ" sz="2400"/>
              <a:t>Výhody: jednodušší archivace, přístup k datům možný z libovolného počítače v síti (i z Internetu), operace s daty provádí jenom server, odpadá přenos velkého objemu dat, zrychlení práce </a:t>
            </a:r>
          </a:p>
          <a:p>
            <a:pPr lvl="1"/>
            <a:r>
              <a:rPr lang="cs-CZ" sz="2400"/>
              <a:t>Nevýhody: ohrožení dat výpadkem serveru (řešení: vícenásobné ukládání dat, zdvojení dat, záložný server), při zapojení serveru do Internetu i možnost napadení a krádeže dat (řešení: speciální programy, technická i organizační opatření)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8748DA-8B6B-4594-B59D-305BF290BEBE}" type="slidenum">
              <a:rPr lang="cs-CZ"/>
              <a:pPr/>
              <a:t>7</a:t>
            </a:fld>
            <a:endParaRPr lang="cs-CZ"/>
          </a:p>
        </p:txBody>
      </p:sp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Databázové informační systémy 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Nemocniční informační systémy (NIS)</a:t>
            </a:r>
          </a:p>
          <a:p>
            <a:pPr>
              <a:lnSpc>
                <a:spcPct val="80000"/>
              </a:lnSpc>
            </a:pPr>
            <a:r>
              <a:rPr lang="cs-CZ" sz="2800"/>
              <a:t>Zdravotnické informační systémy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Registre novorozenců, onkologických pacientů, apod.</a:t>
            </a:r>
          </a:p>
          <a:p>
            <a:pPr>
              <a:lnSpc>
                <a:spcPct val="80000"/>
              </a:lnSpc>
            </a:pPr>
            <a:r>
              <a:rPr lang="cs-CZ" sz="2800"/>
              <a:t>Informační systémy pojišťoven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Klientský program má nainstalovaný lékař ve své ordinaci</a:t>
            </a:r>
          </a:p>
          <a:p>
            <a:pPr>
              <a:lnSpc>
                <a:spcPct val="80000"/>
              </a:lnSpc>
            </a:pPr>
            <a:r>
              <a:rPr lang="cs-CZ" sz="2800"/>
              <a:t>Elektronické kartotéky pacientů</a:t>
            </a:r>
          </a:p>
          <a:p>
            <a:pPr lvl="1">
              <a:lnSpc>
                <a:spcPct val="80000"/>
              </a:lnSpc>
            </a:pPr>
            <a:r>
              <a:rPr lang="cs-CZ" sz="2400"/>
              <a:t>Často součást NIS-u</a:t>
            </a:r>
          </a:p>
          <a:p>
            <a:pPr>
              <a:lnSpc>
                <a:spcPct val="80000"/>
              </a:lnSpc>
            </a:pPr>
            <a:r>
              <a:rPr lang="cs-CZ" sz="2800"/>
              <a:t>Informační systémy lékáren</a:t>
            </a:r>
          </a:p>
          <a:p>
            <a:pPr>
              <a:lnSpc>
                <a:spcPct val="80000"/>
              </a:lnSpc>
            </a:pPr>
            <a:r>
              <a:rPr lang="cs-CZ" sz="2800"/>
              <a:t>Internetový systém IZIP</a:t>
            </a:r>
            <a:endParaRPr lang="en-US" sz="2800"/>
          </a:p>
          <a:p>
            <a:pPr lvl="1">
              <a:lnSpc>
                <a:spcPct val="80000"/>
              </a:lnSpc>
            </a:pPr>
            <a:r>
              <a:rPr lang="en-US" sz="2400"/>
              <a:t>Elektronick</a:t>
            </a:r>
            <a:r>
              <a:rPr lang="cs-CZ" sz="2400"/>
              <a:t>á</a:t>
            </a:r>
            <a:r>
              <a:rPr lang="en-US" sz="2400"/>
              <a:t> </a:t>
            </a:r>
            <a:r>
              <a:rPr lang="cs-CZ" sz="2400"/>
              <a:t>z</a:t>
            </a:r>
            <a:r>
              <a:rPr lang="en-US" sz="2400"/>
              <a:t>dravotn</a:t>
            </a:r>
            <a:r>
              <a:rPr lang="cs-CZ" sz="2400"/>
              <a:t>í</a:t>
            </a:r>
            <a:r>
              <a:rPr lang="en-US" sz="2400"/>
              <a:t> kn</a:t>
            </a:r>
            <a:r>
              <a:rPr lang="cs-CZ" sz="2400"/>
              <a:t>íž</a:t>
            </a:r>
            <a:r>
              <a:rPr lang="en-US" sz="2400"/>
              <a:t>ka</a:t>
            </a:r>
            <a:endParaRPr lang="cs-CZ" sz="24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	</a:t>
            </a:r>
            <a:r>
              <a:rPr lang="cs-CZ" sz="2400">
                <a:hlinkClick r:id="rId2"/>
              </a:rPr>
              <a:t>http</a:t>
            </a:r>
            <a:r>
              <a:rPr lang="en-US" sz="2400">
                <a:hlinkClick r:id="rId2"/>
              </a:rPr>
              <a:t>://www.izip.cz/</a:t>
            </a:r>
            <a:endParaRPr lang="cs-CZ" sz="2400" i="1"/>
          </a:p>
          <a:p>
            <a:pPr>
              <a:lnSpc>
                <a:spcPct val="80000"/>
              </a:lnSpc>
            </a:pPr>
            <a:r>
              <a:rPr lang="cs-CZ" sz="2800" i="1"/>
              <a:t>Studentský informační systém (SIS) </a:t>
            </a:r>
            <a:r>
              <a:rPr lang="cs-CZ" sz="2800" i="1">
                <a:sym typeface="Wingdings" pitchFamily="2" charset="2"/>
              </a:rPr>
              <a:t></a:t>
            </a:r>
            <a:endParaRPr lang="cs-CZ" sz="2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56F098-8F51-47DE-9356-E7FF7B8593C1}" type="slidenum">
              <a:rPr lang="cs-CZ"/>
              <a:pPr/>
              <a:t>8</a:t>
            </a:fld>
            <a:endParaRPr lang="cs-CZ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Pojem databáze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/>
              <a:t>Databáze</a:t>
            </a:r>
            <a:r>
              <a:rPr lang="cs-CZ"/>
              <a:t> (DB) = </a:t>
            </a:r>
            <a:r>
              <a:rPr lang="cs-CZ" b="1"/>
              <a:t>množina dat</a:t>
            </a:r>
            <a:r>
              <a:rPr lang="cs-CZ"/>
              <a:t> (báze dat) a </a:t>
            </a:r>
            <a:r>
              <a:rPr lang="cs-CZ" b="1"/>
              <a:t>nástrojů</a:t>
            </a:r>
            <a:r>
              <a:rPr lang="cs-CZ"/>
              <a:t>, které s těmito daty manipulují</a:t>
            </a:r>
          </a:p>
          <a:p>
            <a:pPr lvl="1">
              <a:lnSpc>
                <a:spcPct val="90000"/>
              </a:lnSpc>
            </a:pPr>
            <a:r>
              <a:rPr lang="cs-CZ"/>
              <a:t>Databáze je v podstatě nějaká evidence</a:t>
            </a:r>
          </a:p>
          <a:p>
            <a:pPr>
              <a:lnSpc>
                <a:spcPct val="90000"/>
              </a:lnSpc>
            </a:pPr>
            <a:r>
              <a:rPr lang="cs-CZ"/>
              <a:t>Data jsou organizovány v tabulkách</a:t>
            </a:r>
          </a:p>
          <a:p>
            <a:pPr>
              <a:lnSpc>
                <a:spcPct val="90000"/>
              </a:lnSpc>
            </a:pPr>
            <a:r>
              <a:rPr lang="cs-CZ"/>
              <a:t>Databáze je uložená na disku v souboru</a:t>
            </a:r>
          </a:p>
          <a:p>
            <a:pPr>
              <a:lnSpc>
                <a:spcPct val="90000"/>
              </a:lnSpc>
            </a:pPr>
            <a:r>
              <a:rPr lang="cs-CZ"/>
              <a:t>V přeneseném smyslu označuje i </a:t>
            </a:r>
            <a:r>
              <a:rPr lang="cs-CZ" b="1"/>
              <a:t>databázový informační systém</a:t>
            </a:r>
          </a:p>
          <a:p>
            <a:pPr>
              <a:lnSpc>
                <a:spcPct val="90000"/>
              </a:lnSpc>
            </a:pPr>
            <a:r>
              <a:rPr lang="cs-CZ"/>
              <a:t>Databáze lze vytvářet v programech MS Access, MS SQL Server, FoxPro, Sybase, Oracle, MySQL, OpenOffice.org Base, 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A616C9-B5E0-4ED8-86BD-EC37A9FE85C7}" type="slidenum">
              <a:rPr lang="cs-CZ"/>
              <a:pPr/>
              <a:t>9</a:t>
            </a:fld>
            <a:endParaRPr lang="cs-CZ"/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databáze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Data v </a:t>
            </a:r>
            <a:r>
              <a:rPr lang="cs-CZ" sz="2800" b="1"/>
              <a:t>databáze</a:t>
            </a:r>
            <a:r>
              <a:rPr lang="cs-CZ" sz="2800"/>
              <a:t> jsou organizovány v </a:t>
            </a:r>
            <a:r>
              <a:rPr lang="cs-CZ" sz="2800" b="1"/>
              <a:t>tabulkách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Jedna databáze může obsahovat i více tabulek</a:t>
            </a:r>
          </a:p>
          <a:p>
            <a:pPr>
              <a:lnSpc>
                <a:spcPct val="90000"/>
              </a:lnSpc>
            </a:pPr>
            <a:r>
              <a:rPr lang="cs-CZ" sz="2800"/>
              <a:t>Vztahy a vazby mezi tabulkami popisují tzv. </a:t>
            </a:r>
            <a:r>
              <a:rPr lang="cs-CZ" sz="2800" b="1"/>
              <a:t>relace</a:t>
            </a:r>
          </a:p>
          <a:p>
            <a:pPr>
              <a:lnSpc>
                <a:spcPct val="90000"/>
              </a:lnSpc>
            </a:pPr>
            <a:r>
              <a:rPr lang="cs-CZ" sz="2800"/>
              <a:t>Každá tabulka tvořena jednotlivými </a:t>
            </a:r>
            <a:r>
              <a:rPr lang="cs-CZ" sz="2800" b="1"/>
              <a:t>záznamy</a:t>
            </a:r>
            <a:r>
              <a:rPr lang="cs-CZ" sz="2800"/>
              <a:t> (řádek tabulky)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Jeden záznam pro každého pacienta, knihu, pracovníka, …</a:t>
            </a:r>
          </a:p>
          <a:p>
            <a:pPr>
              <a:lnSpc>
                <a:spcPct val="90000"/>
              </a:lnSpc>
            </a:pPr>
            <a:r>
              <a:rPr lang="cs-CZ" sz="2800"/>
              <a:t>Každý záznam se skládá z určitých datových </a:t>
            </a:r>
            <a:r>
              <a:rPr lang="cs-CZ" sz="2800" b="1"/>
              <a:t>polí</a:t>
            </a:r>
            <a:r>
              <a:rPr lang="cs-CZ" sz="2800"/>
              <a:t> (sloupce tabulky, označují se též jako položky nebo atributy)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Např. jméno, příjmení, datum narození, atd., pro pacienta</a:t>
            </a:r>
          </a:p>
          <a:p>
            <a:pPr>
              <a:lnSpc>
                <a:spcPct val="90000"/>
              </a:lnSpc>
            </a:pPr>
            <a:r>
              <a:rPr lang="cs-CZ" sz="2800" b="1"/>
              <a:t>Struktura tabulky</a:t>
            </a:r>
            <a:r>
              <a:rPr lang="cs-CZ" sz="2800"/>
              <a:t> = jaká pole tabulka obsahuje</a:t>
            </a:r>
          </a:p>
          <a:p>
            <a:pPr>
              <a:lnSpc>
                <a:spcPct val="90000"/>
              </a:lnSpc>
            </a:pPr>
            <a:r>
              <a:rPr lang="cs-CZ" sz="2800" b="1"/>
              <a:t>Struktura databáze</a:t>
            </a:r>
            <a:r>
              <a:rPr lang="cs-CZ" sz="2800"/>
              <a:t> = jaké tabulky (a vztahy mezi nimi) tvoří celou databázi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udění">
  <a:themeElements>
    <a:clrScheme name="Proudě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548</TotalTime>
  <Words>1830</Words>
  <Application>Microsoft Office PowerPoint</Application>
  <PresentationFormat>Předvádění na obrazovce (4:3)</PresentationFormat>
  <Paragraphs>269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6" baseType="lpstr">
      <vt:lpstr>Arial</vt:lpstr>
      <vt:lpstr>Garamond</vt:lpstr>
      <vt:lpstr>Times New Roman</vt:lpstr>
      <vt:lpstr>Wingdings</vt:lpstr>
      <vt:lpstr>Symbol</vt:lpstr>
      <vt:lpstr>Proudění</vt:lpstr>
      <vt:lpstr>Databáze  Databázové systémy MS Access</vt:lpstr>
      <vt:lpstr>Nasazení databází</vt:lpstr>
      <vt:lpstr>Význam databází 1</vt:lpstr>
      <vt:lpstr>Význam databází 2</vt:lpstr>
      <vt:lpstr>Databázové informační systémy 1</vt:lpstr>
      <vt:lpstr>Databázové informační systémy 2</vt:lpstr>
      <vt:lpstr>Databázové informační systémy 3</vt:lpstr>
      <vt:lpstr>Pojem databáze</vt:lpstr>
      <vt:lpstr>Struktura databáze</vt:lpstr>
      <vt:lpstr>Druhy datových polí</vt:lpstr>
      <vt:lpstr>Vlastnosti pole 1</vt:lpstr>
      <vt:lpstr>Vlastnosti pole 2</vt:lpstr>
      <vt:lpstr>Snímek 13</vt:lpstr>
      <vt:lpstr>Relace</vt:lpstr>
      <vt:lpstr>Snímek 15</vt:lpstr>
      <vt:lpstr>Typy relací</vt:lpstr>
      <vt:lpstr>Snímek 17</vt:lpstr>
      <vt:lpstr>Relační databáze</vt:lpstr>
      <vt:lpstr>Práce s databází 1</vt:lpstr>
      <vt:lpstr>Práce s databází 2</vt:lpstr>
      <vt:lpstr>Vkládání dat</vt:lpstr>
      <vt:lpstr>Zpracování dat 1</vt:lpstr>
      <vt:lpstr>Zpracování dat 2</vt:lpstr>
      <vt:lpstr>Zpracování dat 3</vt:lpstr>
      <vt:lpstr>Zpracování dat 4</vt:lpstr>
      <vt:lpstr>Zobrazení dat</vt:lpstr>
      <vt:lpstr>MS Access 2003</vt:lpstr>
      <vt:lpstr>Základní pojmy</vt:lpstr>
      <vt:lpstr>Snímek 29</vt:lpstr>
      <vt:lpstr>Okno databáze</vt:lpstr>
      <vt:lpstr>Snímek 31</vt:lpstr>
      <vt:lpstr>Databáze v Accessu</vt:lpstr>
      <vt:lpstr>Snímek 33</vt:lpstr>
      <vt:lpstr>Snímek 34</vt:lpstr>
      <vt:lpstr>Snímek 35</vt:lpstr>
      <vt:lpstr>Objekty v Accessu</vt:lpstr>
      <vt:lpstr>Snímek 37</vt:lpstr>
      <vt:lpstr>Snímek 38</vt:lpstr>
      <vt:lpstr>Tipy</vt:lpstr>
      <vt:lpstr>Použitá literatura</vt:lpstr>
    </vt:vector>
  </TitlesOfParts>
  <Company>UBFI 1.LF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Databáze &amp; MS Access</dc:title>
  <dc:creator>Martin Kubačák</dc:creator>
  <cp:lastModifiedBy>Jaroslav  Hajtmar</cp:lastModifiedBy>
  <cp:revision>49</cp:revision>
  <dcterms:created xsi:type="dcterms:W3CDTF">2006-02-19T19:09:41Z</dcterms:created>
  <dcterms:modified xsi:type="dcterms:W3CDTF">2013-03-19T12:21:30Z</dcterms:modified>
</cp:coreProperties>
</file>